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5" r:id="rId7"/>
    <p:sldId id="263" r:id="rId8"/>
    <p:sldId id="266" r:id="rId9"/>
    <p:sldId id="267" r:id="rId10"/>
    <p:sldId id="290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8" r:id="rId20"/>
    <p:sldId id="279" r:id="rId21"/>
    <p:sldId id="280" r:id="rId22"/>
    <p:sldId id="281" r:id="rId23"/>
    <p:sldId id="282" r:id="rId24"/>
    <p:sldId id="284" r:id="rId25"/>
    <p:sldId id="285" r:id="rId26"/>
    <p:sldId id="286" r:id="rId27"/>
    <p:sldId id="287" r:id="rId28"/>
    <p:sldId id="288" r:id="rId29"/>
    <p:sldId id="28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2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1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1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8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8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5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2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1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795F-5262-4269-8D32-4EDB1E3B51FC}" type="datetimeFigureOut">
              <a:rPr lang="en-US" smtClean="0"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3FBE1-B8B0-49C2-9413-361D68A4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3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duke.edu/display/SCSC/SGE+Array+Job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Jaffe</a:t>
            </a:r>
          </a:p>
          <a:p>
            <a:r>
              <a:rPr lang="en-US" dirty="0" smtClean="0"/>
              <a:t>Computing Club</a:t>
            </a:r>
          </a:p>
          <a:p>
            <a:r>
              <a:rPr lang="en-US" dirty="0" smtClean="0"/>
              <a:t>4/5/2015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71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multicore R Package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39856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6477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McCallum and Weston. Parallel R.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37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“list apply” </a:t>
            </a:r>
            <a:r>
              <a:rPr lang="en-US" dirty="0" smtClean="0">
                <a:sym typeface="Wingdings" pitchFamily="2" charset="2"/>
              </a:rPr>
              <a:t> if you haven’t used any of the apply functions before, definitely check them out (apply, </a:t>
            </a:r>
            <a:r>
              <a:rPr lang="en-US" dirty="0" err="1" smtClean="0">
                <a:sym typeface="Wingdings" pitchFamily="2" charset="2"/>
              </a:rPr>
              <a:t>lapply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sapply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tapply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/>
              <a:t>apply(data, margin [row=1,col=2], function)</a:t>
            </a:r>
          </a:p>
          <a:p>
            <a:pPr lvl="1"/>
            <a:r>
              <a:rPr lang="en-US" dirty="0" smtClean="0"/>
              <a:t>Applies function along rows or columns of a matrix or </a:t>
            </a:r>
            <a:r>
              <a:rPr lang="en-US" dirty="0" err="1" smtClean="0"/>
              <a:t>data.frame</a:t>
            </a:r>
            <a:endParaRPr lang="en-US" dirty="0" smtClean="0"/>
          </a:p>
          <a:p>
            <a:pPr marL="5715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x = matrix(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(100),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nc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= 10)	</a:t>
            </a:r>
          </a:p>
          <a:p>
            <a:pPr marL="5715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apply(x, 1, function(x) mean(x))</a:t>
            </a:r>
          </a:p>
          <a:p>
            <a:pPr lvl="1"/>
            <a:r>
              <a:rPr lang="en-US" dirty="0" smtClean="0"/>
              <a:t>Each row is ‘x’, assessed in the function</a:t>
            </a:r>
          </a:p>
        </p:txBody>
      </p:sp>
    </p:spTree>
    <p:extLst>
      <p:ext uri="{BB962C8B-B14F-4D97-AF65-F5344CB8AC3E}">
        <p14:creationId xmlns:p14="http://schemas.microsoft.com/office/powerpoint/2010/main" val="3115223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functions don’t need to be written like that: mean, length, class, sum, max, min,  …</a:t>
            </a:r>
          </a:p>
          <a:p>
            <a:pPr marL="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apply(x,1,mean)</a:t>
            </a:r>
          </a:p>
          <a:p>
            <a:pPr marL="0" indent="0"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apply(x,1,max)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4675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lapply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applying a function to every row or column, applies a function to every element of a list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ym typeface="Wingdings" pitchFamily="2" charset="2"/>
              </a:rPr>
              <a:t>returns a list</a:t>
            </a:r>
            <a:endParaRPr lang="en-US" b="1" dirty="0" smtClean="0"/>
          </a:p>
          <a:p>
            <a:r>
              <a:rPr lang="en-US" dirty="0" smtClean="0"/>
              <a:t>list: collection of elements of different classes and different dimensions</a:t>
            </a:r>
          </a:p>
          <a:p>
            <a:pPr lvl="1"/>
            <a:r>
              <a:rPr lang="en-US" dirty="0" smtClean="0"/>
              <a:t>You can have lists of different sized </a:t>
            </a:r>
            <a:r>
              <a:rPr lang="en-US" dirty="0" err="1" smtClean="0"/>
              <a:t>data.frames</a:t>
            </a:r>
            <a:r>
              <a:rPr lang="en-US" dirty="0" smtClean="0"/>
              <a:t> and matrices</a:t>
            </a:r>
          </a:p>
          <a:p>
            <a:pPr lvl="1"/>
            <a:r>
              <a:rPr lang="en-US" dirty="0" smtClean="0"/>
              <a:t>Basically 3D R object (1D = vector, 2D = matrix)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3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&gt; y= list(c(1:5), c(6:21), c(3,7))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&gt; y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[[1]]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[1] 1 2 3 4 5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[[2]]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 [1]  6  7  8  9 10 11 12 13 14 15 16 17 18 19 20 21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[[3]]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[1] 3 7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&gt; y[[1]] # </a:t>
            </a:r>
            <a:r>
              <a:rPr lang="es-ES" sz="2200" b="1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es-ES" sz="2200" b="1" dirty="0" err="1" smtClean="0">
                <a:latin typeface="Courier New" pitchFamily="49" charset="0"/>
                <a:cs typeface="Courier New" pitchFamily="49" charset="0"/>
              </a:rPr>
              <a:t>element</a:t>
            </a: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ES" sz="2200" b="1" dirty="0" err="1" smtClean="0">
                <a:latin typeface="Courier New" pitchFamily="49" charset="0"/>
                <a:cs typeface="Courier New" pitchFamily="49" charset="0"/>
              </a:rPr>
              <a:t>now</a:t>
            </a: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 a vector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[1] 1 2 3 4 5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&gt; y[1:2] # </a:t>
            </a:r>
            <a:r>
              <a:rPr lang="es-ES" sz="2200" b="1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2200" b="1" dirty="0" err="1" smtClean="0">
                <a:latin typeface="Courier New" pitchFamily="49" charset="0"/>
                <a:cs typeface="Courier New" pitchFamily="49" charset="0"/>
              </a:rPr>
              <a:t>multiple</a:t>
            </a: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2200" b="1" dirty="0" err="1" smtClean="0">
                <a:latin typeface="Courier New" pitchFamily="49" charset="0"/>
                <a:cs typeface="Courier New" pitchFamily="49" charset="0"/>
              </a:rPr>
              <a:t>elements</a:t>
            </a:r>
            <a:endParaRPr lang="es-E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[[1]]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[1] 1 2 3 4 5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[[2]]</a:t>
            </a:r>
          </a:p>
          <a:p>
            <a:pPr marL="0" indent="0">
              <a:buNone/>
            </a:pPr>
            <a:r>
              <a:rPr lang="es-ES" sz="2200" b="1" dirty="0" smtClean="0">
                <a:latin typeface="Courier New" pitchFamily="49" charset="0"/>
                <a:cs typeface="Courier New" pitchFamily="49" charset="0"/>
              </a:rPr>
              <a:t> [1]  6  7  8  9 10 11 12 13 14 15 16 17 18 19 20 21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686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mclapply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</a:t>
            </a:r>
            <a:r>
              <a:rPr lang="en-US" dirty="0" err="1" smtClean="0"/>
              <a:t>lapply</a:t>
            </a:r>
            <a:r>
              <a:rPr lang="en-US" dirty="0" smtClean="0"/>
              <a:t>(), but splits the work over multiple cores on your node</a:t>
            </a:r>
          </a:p>
          <a:p>
            <a:r>
              <a:rPr lang="en-US" dirty="0" smtClean="0"/>
              <a:t>All you need to control/input is how many cores it should use – the function does all the splitting and reassembling</a:t>
            </a:r>
          </a:p>
          <a:p>
            <a:pPr marL="0" indent="0">
              <a:buNone/>
            </a:pPr>
            <a:r>
              <a:rPr lang="en-US" dirty="0" err="1" smtClean="0"/>
              <a:t>mclapply</a:t>
            </a:r>
            <a:r>
              <a:rPr lang="en-US" dirty="0" smtClean="0"/>
              <a:t>(</a:t>
            </a:r>
            <a:r>
              <a:rPr lang="en-US" dirty="0" err="1" smtClean="0"/>
              <a:t>theList</a:t>
            </a:r>
            <a:r>
              <a:rPr lang="en-US" dirty="0" smtClean="0"/>
              <a:t>, function, </a:t>
            </a:r>
            <a:r>
              <a:rPr lang="en-US" dirty="0" err="1" smtClean="0"/>
              <a:t>mc.cores</a:t>
            </a:r>
            <a:r>
              <a:rPr lang="en-US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18537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mclapply</a:t>
            </a:r>
            <a:r>
              <a:rPr lang="en-US" dirty="0" smtClean="0"/>
              <a:t>()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8274644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13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Enigma/Cluster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need to explicitly request multiple cores on jobs </a:t>
            </a:r>
            <a:r>
              <a:rPr lang="en-US" dirty="0" smtClean="0">
                <a:sym typeface="Wingdings" pitchFamily="2" charset="2"/>
              </a:rPr>
              <a:t> do not use multicore functions if you have not</a:t>
            </a:r>
          </a:p>
          <a:p>
            <a:r>
              <a:rPr lang="en-US" dirty="0" smtClean="0">
                <a:sym typeface="Wingdings" pitchFamily="2" charset="2"/>
              </a:rPr>
              <a:t>This is a node log-on request for 4 cores, with a total memory max of 32 </a:t>
            </a:r>
            <a:r>
              <a:rPr lang="en-US" dirty="0" err="1" smtClean="0">
                <a:sym typeface="Wingdings" pitchFamily="2" charset="2"/>
              </a:rPr>
              <a:t>Gbs</a:t>
            </a:r>
            <a:r>
              <a:rPr lang="en-US" dirty="0" smtClean="0">
                <a:sym typeface="Wingdings" pitchFamily="2" charset="2"/>
              </a:rPr>
              <a:t>, and </a:t>
            </a:r>
          </a:p>
          <a:p>
            <a:pPr marL="0" indent="0">
              <a:buNone/>
            </a:pPr>
            <a:r>
              <a:rPr lang="pt-BR" dirty="0" smtClean="0"/>
              <a:t>qrsh </a:t>
            </a:r>
            <a:r>
              <a:rPr lang="pt-BR" b="1" dirty="0" smtClean="0"/>
              <a:t>-pe local 4 </a:t>
            </a:r>
            <a:r>
              <a:rPr lang="pt-BR" dirty="0" smtClean="0"/>
              <a:t>-l mf=32G,h_vmem=3G</a:t>
            </a:r>
          </a:p>
          <a:p>
            <a:r>
              <a:rPr lang="en-US" dirty="0" err="1" smtClean="0"/>
              <a:t>h_vmem</a:t>
            </a:r>
            <a:r>
              <a:rPr lang="en-US" dirty="0" smtClean="0"/>
              <a:t> is the upper memory limit when the job dies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memory_limit</a:t>
            </a:r>
            <a:r>
              <a:rPr lang="en-US" dirty="0" smtClean="0"/>
              <a:t>/no_cores^2, so 48G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29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Enigma/Cluster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 the same as submitting jobs with </a:t>
            </a:r>
            <a:r>
              <a:rPr lang="en-US" dirty="0" err="1" smtClean="0"/>
              <a:t>qsub</a:t>
            </a:r>
            <a:endParaRPr lang="en-US" dirty="0" smtClean="0"/>
          </a:p>
          <a:p>
            <a:r>
              <a:rPr lang="en-US" dirty="0" smtClean="0"/>
              <a:t>I just have aliases set up in my ~/.</a:t>
            </a:r>
            <a:r>
              <a:rPr lang="en-US" dirty="0" err="1" smtClean="0"/>
              <a:t>bashrc</a:t>
            </a:r>
            <a:r>
              <a:rPr lang="en-US" dirty="0" smtClean="0"/>
              <a:t> file</a:t>
            </a:r>
          </a:p>
          <a:p>
            <a:pPr marL="0" indent="0">
              <a:buNone/>
            </a:pPr>
            <a:r>
              <a:rPr lang="pt-BR" sz="2400" dirty="0" smtClean="0"/>
              <a:t>alias qsmult='qrsh -pe local 4 –l mf=32G,h_vmem=2G'</a:t>
            </a:r>
          </a:p>
          <a:p>
            <a:pPr marL="0" indent="0">
              <a:buNone/>
            </a:pPr>
            <a:r>
              <a:rPr lang="en-US" sz="2200" dirty="0" smtClean="0"/>
              <a:t>alias </a:t>
            </a:r>
            <a:r>
              <a:rPr lang="en-US" sz="2200" dirty="0" err="1" smtClean="0"/>
              <a:t>qssmult</a:t>
            </a:r>
            <a:r>
              <a:rPr lang="en-US" sz="2200" dirty="0" smtClean="0"/>
              <a:t>='</a:t>
            </a:r>
            <a:r>
              <a:rPr lang="en-US" sz="2200" dirty="0" err="1" smtClean="0"/>
              <a:t>qsub</a:t>
            </a:r>
            <a:r>
              <a:rPr lang="en-US" sz="2200" dirty="0" smtClean="0"/>
              <a:t> -V -</a:t>
            </a:r>
            <a:r>
              <a:rPr lang="en-US" sz="2200" dirty="0" err="1" smtClean="0"/>
              <a:t>pe</a:t>
            </a:r>
            <a:r>
              <a:rPr lang="en-US" sz="2200" dirty="0" smtClean="0"/>
              <a:t> local 3 -l mf=32G,h_vmem=2G -</a:t>
            </a:r>
            <a:r>
              <a:rPr lang="en-US" sz="2200" dirty="0" err="1" smtClean="0"/>
              <a:t>cwd</a:t>
            </a:r>
            <a:r>
              <a:rPr lang="en-US" sz="2200" dirty="0" smtClean="0"/>
              <a:t> -b y R CMD BATCH --no-save'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04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multicore </a:t>
            </a:r>
          </a:p>
          <a:p>
            <a:r>
              <a:rPr lang="en-US" b="1" dirty="0" smtClean="0"/>
              <a:t>Array jobs</a:t>
            </a:r>
          </a:p>
          <a:p>
            <a:r>
              <a:rPr lang="en-US" dirty="0" smtClean="0"/>
              <a:t>The rest</a:t>
            </a:r>
          </a:p>
        </p:txBody>
      </p:sp>
    </p:spTree>
    <p:extLst>
      <p:ext uri="{BB962C8B-B14F-4D97-AF65-F5344CB8AC3E}">
        <p14:creationId xmlns:p14="http://schemas.microsoft.com/office/powerpoint/2010/main" val="70003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</a:p>
          <a:p>
            <a:r>
              <a:rPr lang="en-US" dirty="0" smtClean="0"/>
              <a:t>multicore </a:t>
            </a:r>
          </a:p>
          <a:p>
            <a:r>
              <a:rPr lang="en-US" dirty="0" smtClean="0"/>
              <a:t>Array jobs</a:t>
            </a:r>
          </a:p>
          <a:p>
            <a:r>
              <a:rPr lang="en-US" dirty="0" smtClean="0"/>
              <a:t>The rest</a:t>
            </a:r>
          </a:p>
        </p:txBody>
      </p:sp>
    </p:spTree>
    <p:extLst>
      <p:ext uri="{BB962C8B-B14F-4D97-AF65-F5344CB8AC3E}">
        <p14:creationId xmlns:p14="http://schemas.microsoft.com/office/powerpoint/2010/main" val="603411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“An </a:t>
            </a:r>
            <a:r>
              <a:rPr lang="en-US" dirty="0"/>
              <a:t>SGE Array Job is a script that is to be run multiple times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“Note </a:t>
            </a:r>
            <a:r>
              <a:rPr lang="en-US" dirty="0"/>
              <a:t>that this means EXACTLY the same script is going to be run multiple times, the only difference between each run is a single environment variable, </a:t>
            </a:r>
            <a:r>
              <a:rPr lang="en-US" dirty="0" smtClean="0"/>
              <a:t>$SGE_TASK_ID</a:t>
            </a:r>
            <a:r>
              <a:rPr lang="en-US" dirty="0"/>
              <a:t>, so your script MUST be reasonably intelligent</a:t>
            </a:r>
            <a:r>
              <a:rPr lang="en-US" dirty="0" smtClean="0"/>
              <a:t>.”</a:t>
            </a:r>
            <a:r>
              <a:rPr lang="en-US" dirty="0"/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7200" y="6488668"/>
            <a:ext cx="707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https://wiki.duke.edu/display/SCSC/SGE+Array+Jobs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06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err="1" smtClean="0"/>
              <a:t>qsub</a:t>
            </a:r>
            <a:r>
              <a:rPr lang="en-US" sz="2000" b="1" dirty="0" smtClean="0"/>
              <a:t> -t 1-10 -V -l mf=20G,h_vmem=32G -</a:t>
            </a:r>
            <a:r>
              <a:rPr lang="en-US" sz="2000" b="1" dirty="0" err="1" smtClean="0"/>
              <a:t>cwd</a:t>
            </a:r>
            <a:r>
              <a:rPr lang="en-US" sz="2000" b="1" dirty="0" smtClean="0"/>
              <a:t> -b y R CMD BATCH --no-save 	sim1_GO_spikein_v2.R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sim1_GO_spikein_v2.R script is submitted 10 times</a:t>
            </a:r>
          </a:p>
          <a:p>
            <a:r>
              <a:rPr lang="en-US" dirty="0" smtClean="0"/>
              <a:t>An incremented “environment” variable is assigned to each, here from 1 to 10 (-t 1-10)</a:t>
            </a:r>
            <a:endParaRPr lang="en-US" dirty="0" smtClean="0"/>
          </a:p>
          <a:p>
            <a:r>
              <a:rPr lang="en-US" dirty="0" smtClean="0"/>
              <a:t>Within each script, I initiate a variable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runId</a:t>
            </a:r>
            <a:r>
              <a:rPr lang="en-US" dirty="0" smtClean="0"/>
              <a:t> = </a:t>
            </a:r>
            <a:r>
              <a:rPr lang="en-US" dirty="0" err="1" smtClean="0"/>
              <a:t>Sys.getenv</a:t>
            </a:r>
            <a:r>
              <a:rPr lang="en-US" dirty="0" smtClean="0"/>
              <a:t>("SGE_TASK_ID")</a:t>
            </a:r>
          </a:p>
          <a:p>
            <a:r>
              <a:rPr lang="en-US" dirty="0" smtClean="0"/>
              <a:t>Which assigns the ‘t’ value to </a:t>
            </a:r>
            <a:r>
              <a:rPr lang="en-US" dirty="0" err="1" smtClean="0"/>
              <a:t>runId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96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I have 10 jobs running, each with a different value of </a:t>
            </a:r>
            <a:r>
              <a:rPr lang="en-US" dirty="0" err="1" smtClean="0"/>
              <a:t>runId</a:t>
            </a:r>
            <a:endParaRPr lang="en-US" dirty="0" smtClean="0"/>
          </a:p>
          <a:p>
            <a:r>
              <a:rPr lang="en-US" dirty="0" smtClean="0"/>
              <a:t>At the end of the script, I can use paste() and save the data from each job as separate files:</a:t>
            </a:r>
          </a:p>
          <a:p>
            <a:pPr marL="0" indent="0">
              <a:buNone/>
            </a:pPr>
            <a:r>
              <a:rPr lang="en-US" dirty="0" smtClean="0"/>
              <a:t>save(whatever, file = 	paste("results",runId,".rda",</a:t>
            </a:r>
            <a:r>
              <a:rPr lang="en-US" dirty="0" err="1" smtClean="0"/>
              <a:t>sep</a:t>
            </a:r>
            <a:r>
              <a:rPr lang="en-US" dirty="0" smtClean="0"/>
              <a:t>=""))</a:t>
            </a:r>
          </a:p>
          <a:p>
            <a:r>
              <a:rPr lang="en-US" dirty="0" smtClean="0"/>
              <a:t>Then you have to manually (and carefully) append/collect all of the data back together</a:t>
            </a:r>
          </a:p>
        </p:txBody>
      </p:sp>
    </p:spTree>
    <p:extLst>
      <p:ext uri="{BB962C8B-B14F-4D97-AF65-F5344CB8AC3E}">
        <p14:creationId xmlns:p14="http://schemas.microsoft.com/office/powerpoint/2010/main" val="2878306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Note that unlike jobs on multiple cores on one node, these jobs are assigned nodes like any other job you create using </a:t>
            </a:r>
            <a:r>
              <a:rPr lang="en-US" dirty="0" err="1" smtClean="0"/>
              <a:t>qsub</a:t>
            </a:r>
            <a:endParaRPr lang="en-US" dirty="0" smtClean="0"/>
          </a:p>
          <a:p>
            <a:r>
              <a:rPr lang="en-US" dirty="0" smtClean="0"/>
              <a:t>You are therefore not limited by the number of cores on a node, but rather the number of ‘slots’ you can use (I think its around 10)</a:t>
            </a:r>
          </a:p>
          <a:p>
            <a:r>
              <a:rPr lang="en-US" dirty="0" smtClean="0"/>
              <a:t>Also note that it’s hard to get more than 4 cores on a node (or even more than 3)</a:t>
            </a:r>
          </a:p>
          <a:p>
            <a:r>
              <a:rPr lang="en-US" dirty="0" smtClean="0"/>
              <a:t>Lastly, your 1 array job gets one job ID (see </a:t>
            </a:r>
            <a:r>
              <a:rPr lang="en-US" dirty="0" err="1" smtClean="0"/>
              <a:t>qstat</a:t>
            </a:r>
            <a:r>
              <a:rPr lang="en-US" dirty="0" smtClean="0"/>
              <a:t>), so you can easily delete it using </a:t>
            </a:r>
            <a:r>
              <a:rPr lang="en-US" dirty="0" err="1" smtClean="0"/>
              <a:t>qdel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538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multicore </a:t>
            </a:r>
          </a:p>
          <a:p>
            <a:r>
              <a:rPr lang="en-US" dirty="0" smtClean="0"/>
              <a:t>Array jobs</a:t>
            </a:r>
          </a:p>
          <a:p>
            <a:r>
              <a:rPr lang="en-US" b="1" dirty="0" smtClean="0"/>
              <a:t>The rest</a:t>
            </a:r>
          </a:p>
        </p:txBody>
      </p:sp>
    </p:spTree>
    <p:extLst>
      <p:ext uri="{BB962C8B-B14F-4D97-AF65-F5344CB8AC3E}">
        <p14:creationId xmlns:p14="http://schemas.microsoft.com/office/powerpoint/2010/main" val="3548159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from the Parallel R book, and I haven’t directly used them: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72" y="2895600"/>
            <a:ext cx="866365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" y="6477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McCallum and Weston. Parallel R.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60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in multicore package: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877020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6477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McCallum and Weston. Parallel R.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0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rest…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153400" cy="227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810000"/>
            <a:ext cx="819694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28600" y="3657600"/>
            <a:ext cx="853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351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on Amazon…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8032704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6477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McCallum and Weston. Parallel R.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51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7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Based roughly on: McCallum and Weston. Parallel R. 2012 (O’Reilly Book), so consult for the more complicated methods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432043"/>
            <a:ext cx="3962400" cy="519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7926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934800"/>
            <a:ext cx="152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Stat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4" idx="3"/>
            <a:endCxn id="26" idx="1"/>
          </p:cNvCxnSpPr>
          <p:nvPr/>
        </p:nvCxnSpPr>
        <p:spPr>
          <a:xfrm flipV="1">
            <a:off x="1752600" y="4105769"/>
            <a:ext cx="2590800" cy="13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57400" y="3406404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Permute Outcome/</a:t>
            </a:r>
          </a:p>
          <a:p>
            <a:pPr algn="ctr"/>
            <a:r>
              <a:rPr lang="en-US" dirty="0" smtClean="0"/>
              <a:t>Bootstrap (B times)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3921103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Find Null Stats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467000" y="3644104"/>
            <a:ext cx="1422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</a:t>
            </a:r>
            <a:r>
              <a:rPr lang="en-US" dirty="0" smtClean="0"/>
              <a:t>statistical significance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26" idx="3"/>
            <a:endCxn id="31" idx="1"/>
          </p:cNvCxnSpPr>
          <p:nvPr/>
        </p:nvCxnSpPr>
        <p:spPr>
          <a:xfrm>
            <a:off x="6172200" y="4105769"/>
            <a:ext cx="129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1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3886200"/>
            <a:ext cx="152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Stat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429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core: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3"/>
          </p:cNvCxnSpPr>
          <p:nvPr/>
        </p:nvCxnSpPr>
        <p:spPr>
          <a:xfrm flipV="1">
            <a:off x="1600200" y="2819400"/>
            <a:ext cx="1752600" cy="1251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</p:cNvCxnSpPr>
          <p:nvPr/>
        </p:nvCxnSpPr>
        <p:spPr>
          <a:xfrm flipV="1">
            <a:off x="1600200" y="3429000"/>
            <a:ext cx="1752600" cy="641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</p:cNvCxnSpPr>
          <p:nvPr/>
        </p:nvCxnSpPr>
        <p:spPr>
          <a:xfrm>
            <a:off x="1600200" y="4070866"/>
            <a:ext cx="1752600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</p:cNvCxnSpPr>
          <p:nvPr/>
        </p:nvCxnSpPr>
        <p:spPr>
          <a:xfrm>
            <a:off x="1600200" y="4070866"/>
            <a:ext cx="1752600" cy="1110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5400000">
            <a:off x="2549294" y="3705852"/>
            <a:ext cx="636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5400000">
            <a:off x="3899728" y="3698186"/>
            <a:ext cx="636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52800" y="3260467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Find Null Stats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2057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Permute Outcome/</a:t>
            </a:r>
          </a:p>
          <a:p>
            <a:pPr algn="ctr"/>
            <a:r>
              <a:rPr lang="en-US" dirty="0" smtClean="0"/>
              <a:t>Bootstrap (B times)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352800" y="2667000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Find Null </a:t>
            </a:r>
            <a:r>
              <a:rPr lang="en-US" dirty="0" smtClean="0"/>
              <a:t>Stats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352800" y="4311134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Find Null Stats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352800" y="4996934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Find Null Stats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505200" y="219589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 cores: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867400" y="3773269"/>
            <a:ext cx="1295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Combine Null </a:t>
            </a:r>
            <a:r>
              <a:rPr lang="en-US" dirty="0" smtClean="0"/>
              <a:t>Stats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96200" y="3572470"/>
            <a:ext cx="1422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</a:t>
            </a:r>
            <a:r>
              <a:rPr lang="en-US" dirty="0" smtClean="0"/>
              <a:t>statistical significance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3"/>
            <a:endCxn id="30" idx="1"/>
          </p:cNvCxnSpPr>
          <p:nvPr/>
        </p:nvCxnSpPr>
        <p:spPr>
          <a:xfrm>
            <a:off x="5181600" y="2851666"/>
            <a:ext cx="685800" cy="1244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3"/>
            <a:endCxn id="30" idx="1"/>
          </p:cNvCxnSpPr>
          <p:nvPr/>
        </p:nvCxnSpPr>
        <p:spPr>
          <a:xfrm>
            <a:off x="5181600" y="3445133"/>
            <a:ext cx="685800" cy="6513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5" idx="3"/>
            <a:endCxn id="30" idx="1"/>
          </p:cNvCxnSpPr>
          <p:nvPr/>
        </p:nvCxnSpPr>
        <p:spPr>
          <a:xfrm flipV="1">
            <a:off x="5181600" y="4096435"/>
            <a:ext cx="685800" cy="399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6" idx="3"/>
            <a:endCxn id="30" idx="1"/>
          </p:cNvCxnSpPr>
          <p:nvPr/>
        </p:nvCxnSpPr>
        <p:spPr>
          <a:xfrm flipV="1">
            <a:off x="5181600" y="4096435"/>
            <a:ext cx="685800" cy="1085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5400000">
            <a:off x="5271328" y="3698186"/>
            <a:ext cx="636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0" idx="3"/>
          </p:cNvCxnSpPr>
          <p:nvPr/>
        </p:nvCxnSpPr>
        <p:spPr>
          <a:xfrm>
            <a:off x="7162800" y="4096435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67400" y="338586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core: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696200" y="323186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core: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3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Basically two ways of doing parallel jobs</a:t>
            </a:r>
          </a:p>
          <a:p>
            <a:pPr lvl="1"/>
            <a:r>
              <a:rPr lang="en-US" dirty="0" smtClean="0"/>
              <a:t>Submit multiple “jobs” prepared to run in parallel across one or more nodes – each uses one core</a:t>
            </a:r>
          </a:p>
          <a:p>
            <a:pPr lvl="1"/>
            <a:r>
              <a:rPr lang="en-US" dirty="0" smtClean="0"/>
              <a:t>Use multiple cores on a given node – note that you’re limited by the number of cores on that node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4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computing cluster is a shared resource – be careful when running jobs on multiple cores on one node (and slightly less so for </a:t>
            </a:r>
            <a:r>
              <a:rPr lang="en-US" dirty="0" smtClean="0"/>
              <a:t>parallel jobs across nodes)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7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b="1" dirty="0" smtClean="0"/>
              <a:t>multicore </a:t>
            </a:r>
          </a:p>
          <a:p>
            <a:r>
              <a:rPr lang="en-US" dirty="0" smtClean="0"/>
              <a:t>Array jobs</a:t>
            </a:r>
          </a:p>
          <a:p>
            <a:r>
              <a:rPr lang="en-US" dirty="0" smtClean="0"/>
              <a:t>The rest</a:t>
            </a:r>
          </a:p>
        </p:txBody>
      </p:sp>
    </p:spTree>
    <p:extLst>
      <p:ext uri="{BB962C8B-B14F-4D97-AF65-F5344CB8AC3E}">
        <p14:creationId xmlns:p14="http://schemas.microsoft.com/office/powerpoint/2010/main" val="383189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multicore R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library(multicore)</a:t>
            </a:r>
          </a:p>
          <a:p>
            <a:r>
              <a:rPr lang="en-US" dirty="0" smtClean="0"/>
              <a:t>This is definitely the easiest/most straightforward way to run things in parallel</a:t>
            </a:r>
          </a:p>
          <a:p>
            <a:r>
              <a:rPr lang="en-US" dirty="0" smtClean="0"/>
              <a:t>The easiest function to use is </a:t>
            </a:r>
            <a:r>
              <a:rPr lang="en-US" dirty="0" err="1" smtClean="0"/>
              <a:t>mclapply</a:t>
            </a:r>
            <a:r>
              <a:rPr lang="en-US" dirty="0" smtClean="0"/>
              <a:t>() - works exactly the same as </a:t>
            </a:r>
            <a:r>
              <a:rPr lang="en-US" dirty="0" err="1" smtClean="0"/>
              <a:t>lapply</a:t>
            </a:r>
            <a:r>
              <a:rPr lang="en-US" dirty="0" smtClean="0"/>
              <a:t>()</a:t>
            </a:r>
          </a:p>
          <a:p>
            <a:r>
              <a:rPr lang="en-US" dirty="0" smtClean="0"/>
              <a:t>Only works on Linux/Mac (!)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327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954</Words>
  <Application>Microsoft Office PowerPoint</Application>
  <PresentationFormat>On-screen Show (4:3)</PresentationFormat>
  <Paragraphs>141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Parallel R</vt:lpstr>
      <vt:lpstr>Overview</vt:lpstr>
      <vt:lpstr>Introduction</vt:lpstr>
      <vt:lpstr>Introduction</vt:lpstr>
      <vt:lpstr>Introduction</vt:lpstr>
      <vt:lpstr>Introduction</vt:lpstr>
      <vt:lpstr>Introduction</vt:lpstr>
      <vt:lpstr>Overview</vt:lpstr>
      <vt:lpstr>The multicore R Package</vt:lpstr>
      <vt:lpstr>The multicore R Package</vt:lpstr>
      <vt:lpstr>apply()</vt:lpstr>
      <vt:lpstr>apply()</vt:lpstr>
      <vt:lpstr>lapply()</vt:lpstr>
      <vt:lpstr>lists</vt:lpstr>
      <vt:lpstr>mclapply()</vt:lpstr>
      <vt:lpstr>mclapply()</vt:lpstr>
      <vt:lpstr>Enigma/Cluster</vt:lpstr>
      <vt:lpstr>Enigma/Cluster</vt:lpstr>
      <vt:lpstr>Overview</vt:lpstr>
      <vt:lpstr>Array jobs</vt:lpstr>
      <vt:lpstr>Array jobs</vt:lpstr>
      <vt:lpstr>Array jobs</vt:lpstr>
      <vt:lpstr>Array jobs</vt:lpstr>
      <vt:lpstr>Overview</vt:lpstr>
      <vt:lpstr>The rest…</vt:lpstr>
      <vt:lpstr>The rest…</vt:lpstr>
      <vt:lpstr>The rest…</vt:lpstr>
      <vt:lpstr>The rest…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Andrew</cp:lastModifiedBy>
  <cp:revision>49</cp:revision>
  <dcterms:created xsi:type="dcterms:W3CDTF">2012-04-04T22:57:27Z</dcterms:created>
  <dcterms:modified xsi:type="dcterms:W3CDTF">2012-04-05T00:16:02Z</dcterms:modified>
</cp:coreProperties>
</file>