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18"/>
  </p:notesMasterIdLst>
  <p:sldIdLst>
    <p:sldId id="256" r:id="rId2"/>
    <p:sldId id="268" r:id="rId3"/>
    <p:sldId id="257" r:id="rId4"/>
    <p:sldId id="258" r:id="rId5"/>
    <p:sldId id="272" r:id="rId6"/>
    <p:sldId id="260" r:id="rId7"/>
    <p:sldId id="266" r:id="rId8"/>
    <p:sldId id="267" r:id="rId9"/>
    <p:sldId id="265" r:id="rId10"/>
    <p:sldId id="261" r:id="rId11"/>
    <p:sldId id="264" r:id="rId12"/>
    <p:sldId id="262" r:id="rId13"/>
    <p:sldId id="271" r:id="rId14"/>
    <p:sldId id="270" r:id="rId15"/>
    <p:sldId id="263" r:id="rId16"/>
    <p:sldId id="259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576" autoAdjust="0"/>
  </p:normalViewPr>
  <p:slideViewPr>
    <p:cSldViewPr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6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55FE76-DCFA-4313-9510-96255F13EF0E}" type="datetimeFigureOut">
              <a:rPr lang="en-US" smtClean="0"/>
              <a:pPr/>
              <a:t>7/11/2011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640B84-F277-40EE-A7AE-3B49B977769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640B84-F277-40EE-A7AE-3B49B977769E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Left arrow for assignment</a:t>
            </a:r>
          </a:p>
          <a:p>
            <a:r>
              <a:rPr lang="en-US" dirty="0" smtClean="0"/>
              <a:t>matrix()</a:t>
            </a:r>
            <a:r>
              <a:rPr lang="en-US" baseline="0" dirty="0" smtClean="0"/>
              <a:t> is a function with parameter</a:t>
            </a:r>
          </a:p>
          <a:p>
            <a:r>
              <a:rPr lang="en-US" baseline="0" dirty="0" smtClean="0"/>
              <a:t>c stands for concatenate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640B84-F277-40EE-A7AE-3B49B977769E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dirty="0" err="1" smtClean="0"/>
              <a:t>Read.table</a:t>
            </a:r>
            <a:r>
              <a:rPr lang="en-US" sz="1200" dirty="0" smtClean="0"/>
              <a:t> is used to read data frames which may have columns of very different classes. But it’s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640B84-F277-40EE-A7AE-3B49B977769E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Pdf</a:t>
            </a:r>
            <a:r>
              <a:rPr lang="en-US" dirty="0" smtClean="0"/>
              <a:t>()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640B84-F277-40EE-A7AE-3B49B977769E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3A9FA-DFA1-4152-9CB9-AF075C02B44E}" type="datetimeFigureOut">
              <a:rPr lang="en-US" smtClean="0"/>
              <a:pPr/>
              <a:t>7/11/2011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926B48E0-1181-440A-8B6F-D7EC9390D3A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3A9FA-DFA1-4152-9CB9-AF075C02B44E}" type="datetimeFigureOut">
              <a:rPr lang="en-US" smtClean="0"/>
              <a:pPr/>
              <a:t>7/11/2011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B48E0-1181-440A-8B6F-D7EC9390D3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3A9FA-DFA1-4152-9CB9-AF075C02B44E}" type="datetimeFigureOut">
              <a:rPr lang="en-US" smtClean="0"/>
              <a:pPr/>
              <a:t>7/11/2011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B48E0-1181-440A-8B6F-D7EC9390D3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3A9FA-DFA1-4152-9CB9-AF075C02B44E}" type="datetimeFigureOut">
              <a:rPr lang="en-US" smtClean="0"/>
              <a:pPr/>
              <a:t>7/11/2011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B48E0-1181-440A-8B6F-D7EC9390D3A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3A9FA-DFA1-4152-9CB9-AF075C02B44E}" type="datetimeFigureOut">
              <a:rPr lang="en-US" smtClean="0"/>
              <a:pPr/>
              <a:t>7/11/2011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926B48E0-1181-440A-8B6F-D7EC9390D3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3A9FA-DFA1-4152-9CB9-AF075C02B44E}" type="datetimeFigureOut">
              <a:rPr lang="en-US" smtClean="0"/>
              <a:pPr/>
              <a:t>7/11/2011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B48E0-1181-440A-8B6F-D7EC9390D3A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3A9FA-DFA1-4152-9CB9-AF075C02B44E}" type="datetimeFigureOut">
              <a:rPr lang="en-US" smtClean="0"/>
              <a:pPr/>
              <a:t>7/11/2011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B48E0-1181-440A-8B6F-D7EC9390D3A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3A9FA-DFA1-4152-9CB9-AF075C02B44E}" type="datetimeFigureOut">
              <a:rPr lang="en-US" smtClean="0"/>
              <a:pPr/>
              <a:t>7/11/2011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B48E0-1181-440A-8B6F-D7EC9390D3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3A9FA-DFA1-4152-9CB9-AF075C02B44E}" type="datetimeFigureOut">
              <a:rPr lang="en-US" smtClean="0"/>
              <a:pPr/>
              <a:t>7/11/2011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B48E0-1181-440A-8B6F-D7EC9390D3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3A9FA-DFA1-4152-9CB9-AF075C02B44E}" type="datetimeFigureOut">
              <a:rPr lang="en-US" smtClean="0"/>
              <a:pPr/>
              <a:t>7/11/2011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B48E0-1181-440A-8B6F-D7EC9390D3A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3A9FA-DFA1-4152-9CB9-AF075C02B44E}" type="datetimeFigureOut">
              <a:rPr lang="en-US" smtClean="0"/>
              <a:pPr/>
              <a:t>7/11/2011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926B48E0-1181-440A-8B6F-D7EC9390D3A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9593A9FA-DFA1-4152-9CB9-AF075C02B44E}" type="datetimeFigureOut">
              <a:rPr lang="en-US" smtClean="0"/>
              <a:pPr/>
              <a:t>7/11/2011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926B48E0-1181-440A-8B6F-D7EC9390D3A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iostat.jhsph.edu/~bcaffo/statcomp/index.html" TargetMode="External"/><Relationship Id="rId2" Type="http://schemas.openxmlformats.org/officeDocument/2006/relationships/hyperlink" Target="http://www.biostat.jhsph.edu/~hji/courses/statcomputing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cos.name/cn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-project.org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cran.csdb.cn/" TargetMode="External"/><Relationship Id="rId4" Type="http://schemas.openxmlformats.org/officeDocument/2006/relationships/hyperlink" Target="http://cran.r-project.org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rstudio.org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24384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SHOU </a:t>
            </a:r>
            <a:r>
              <a:rPr lang="en-US" dirty="0" err="1" smtClean="0"/>
              <a:t>Haochang</a:t>
            </a:r>
            <a:r>
              <a:rPr lang="en-US" dirty="0" smtClean="0"/>
              <a:t> (</a:t>
            </a:r>
            <a:r>
              <a:rPr lang="zh-CN" altLang="en-US" dirty="0" smtClean="0"/>
              <a:t>寿昊畅</a:t>
            </a:r>
            <a:r>
              <a:rPr lang="en-US" dirty="0" smtClean="0"/>
              <a:t>)</a:t>
            </a:r>
          </a:p>
          <a:p>
            <a:r>
              <a:rPr lang="en-US" dirty="0" smtClean="0"/>
              <a:t>Department of Biostatistics, Johns Hopkins Bloomberg School of Public Health</a:t>
            </a:r>
          </a:p>
          <a:p>
            <a:endParaRPr lang="en-US" dirty="0" smtClean="0"/>
          </a:p>
          <a:p>
            <a:r>
              <a:rPr lang="en-US" dirty="0" smtClean="0"/>
              <a:t>July 11th, 2011</a:t>
            </a:r>
          </a:p>
          <a:p>
            <a:r>
              <a:rPr lang="en-US" dirty="0" smtClean="0"/>
              <a:t>Nanjing University, China</a:t>
            </a:r>
          </a:p>
          <a:p>
            <a:endParaRPr lang="en-US" dirty="0" smtClean="0"/>
          </a:p>
          <a:p>
            <a:r>
              <a:rPr lang="en-US" dirty="0" smtClean="0"/>
              <a:t>*Thanks to Prof. </a:t>
            </a:r>
            <a:r>
              <a:rPr lang="en-US" dirty="0" err="1" smtClean="0"/>
              <a:t>Ji</a:t>
            </a:r>
            <a:r>
              <a:rPr lang="en-US" dirty="0" smtClean="0"/>
              <a:t> and Prof. </a:t>
            </a:r>
            <a:r>
              <a:rPr lang="en-US" dirty="0" err="1" smtClean="0"/>
              <a:t>Ruczinski</a:t>
            </a:r>
            <a:r>
              <a:rPr lang="en-US" dirty="0" smtClean="0"/>
              <a:t> for some of the lecture materials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Lab1:  Getting Started with 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Loops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510540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dirty="0" smtClean="0"/>
              <a:t>Calculate 4!=?   ‘for’ and ‘while’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s&lt;-1</a:t>
            </a:r>
          </a:p>
          <a:p>
            <a:pPr>
              <a:buNone/>
            </a:pPr>
            <a:r>
              <a:rPr lang="en-US" dirty="0" smtClean="0"/>
              <a:t>for(</a:t>
            </a:r>
            <a:r>
              <a:rPr lang="en-US" dirty="0" err="1" smtClean="0"/>
              <a:t>i</a:t>
            </a:r>
            <a:r>
              <a:rPr lang="en-US" dirty="0" smtClean="0"/>
              <a:t> in 1:4){</a:t>
            </a:r>
          </a:p>
          <a:p>
            <a:pPr>
              <a:buNone/>
            </a:pPr>
            <a:r>
              <a:rPr lang="en-US" dirty="0" smtClean="0"/>
              <a:t>      s=s*</a:t>
            </a:r>
            <a:r>
              <a:rPr lang="en-US" dirty="0" err="1" smtClean="0"/>
              <a:t>i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   }</a:t>
            </a:r>
          </a:p>
          <a:p>
            <a:pPr>
              <a:buNone/>
            </a:pPr>
            <a:r>
              <a:rPr lang="en-US" dirty="0" smtClean="0"/>
              <a:t>print(s)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s&lt;-4</a:t>
            </a:r>
          </a:p>
          <a:p>
            <a:pPr>
              <a:buNone/>
            </a:pPr>
            <a:r>
              <a:rPr lang="en-US" dirty="0" smtClean="0"/>
              <a:t>j&lt;-4-1</a:t>
            </a:r>
          </a:p>
          <a:p>
            <a:pPr>
              <a:buNone/>
            </a:pPr>
            <a:r>
              <a:rPr lang="en-US" dirty="0" smtClean="0"/>
              <a:t>while(j&gt;=1) {</a:t>
            </a:r>
          </a:p>
          <a:p>
            <a:pPr>
              <a:buNone/>
            </a:pPr>
            <a:r>
              <a:rPr lang="en-US" dirty="0" smtClean="0"/>
              <a:t>    s=s*j</a:t>
            </a:r>
          </a:p>
          <a:p>
            <a:pPr>
              <a:buNone/>
            </a:pPr>
            <a:r>
              <a:rPr lang="en-US" dirty="0" smtClean="0"/>
              <a:t>    j=j-1</a:t>
            </a:r>
          </a:p>
          <a:p>
            <a:pPr>
              <a:buNone/>
            </a:pPr>
            <a:r>
              <a:rPr lang="en-US" dirty="0" smtClean="0"/>
              <a:t>  }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Finding </a:t>
            </a:r>
            <a:r>
              <a:rPr lang="en-US" altLang="zh-CN" dirty="0" smtClean="0"/>
              <a:t>H</a:t>
            </a:r>
            <a:r>
              <a:rPr lang="en-US" dirty="0" smtClean="0"/>
              <a:t>elp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Know the exact name of the function</a:t>
            </a:r>
          </a:p>
          <a:p>
            <a:pPr>
              <a:buNone/>
            </a:pPr>
            <a:r>
              <a:rPr lang="en-US" dirty="0" smtClean="0"/>
              <a:t>           help(mean), ?mean </a:t>
            </a:r>
          </a:p>
          <a:p>
            <a:r>
              <a:rPr lang="en-US" dirty="0" smtClean="0"/>
              <a:t>Don’t know the name</a:t>
            </a:r>
          </a:p>
          <a:p>
            <a:pPr>
              <a:buNone/>
            </a:pPr>
            <a:r>
              <a:rPr lang="en-US" dirty="0" smtClean="0"/>
              <a:t>          </a:t>
            </a:r>
            <a:r>
              <a:rPr lang="en-US" dirty="0" err="1" smtClean="0"/>
              <a:t>help.search</a:t>
            </a:r>
            <a:r>
              <a:rPr lang="en-US" dirty="0" smtClean="0"/>
              <a:t>(‘mean’), ??mean</a:t>
            </a:r>
          </a:p>
          <a:p>
            <a:r>
              <a:rPr lang="en-US" dirty="0" err="1" smtClean="0"/>
              <a:t>help.start</a:t>
            </a:r>
            <a:r>
              <a:rPr lang="en-US" dirty="0" smtClean="0"/>
              <a:t>()  Go to R’s online documentation</a:t>
            </a:r>
          </a:p>
          <a:p>
            <a:r>
              <a:rPr lang="en-US" dirty="0" smtClean="0"/>
              <a:t>Search and post questions on the mailing list</a:t>
            </a:r>
          </a:p>
          <a:p>
            <a:r>
              <a:rPr lang="en-US" dirty="0" smtClean="0"/>
              <a:t>Google!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Graphics in 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2050" name="Picture 2" descr="C:\Users\shouhermione\Documents\RA\brain pharmacokinetics\paper\5-20\figures\00760_4nullnonlesionbrain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1219200"/>
            <a:ext cx="5486400" cy="5486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533400" y="381000"/>
            <a:ext cx="8610600" cy="56388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Scatter plots, </a:t>
            </a:r>
            <a:r>
              <a:rPr lang="en-US" dirty="0" err="1" smtClean="0"/>
              <a:t>boxplots</a:t>
            </a:r>
            <a:r>
              <a:rPr lang="en-US" dirty="0" smtClean="0"/>
              <a:t>, histograms, Stem-and-leaf plots, QQ plots, images…</a:t>
            </a:r>
          </a:p>
          <a:p>
            <a:pPr>
              <a:buNone/>
            </a:pPr>
            <a:r>
              <a:rPr lang="en-US" dirty="0" smtClean="0"/>
              <a:t>&gt; </a:t>
            </a:r>
            <a:r>
              <a:rPr lang="en-US" sz="2200" dirty="0" smtClean="0"/>
              <a:t>x&lt;-</a:t>
            </a:r>
            <a:r>
              <a:rPr lang="en-US" sz="2200" dirty="0" err="1" smtClean="0"/>
              <a:t>seq</a:t>
            </a:r>
            <a:r>
              <a:rPr lang="en-US" sz="2200" dirty="0" smtClean="0"/>
              <a:t>(from=0,to=1,length=50)</a:t>
            </a:r>
          </a:p>
          <a:p>
            <a:pPr>
              <a:buNone/>
            </a:pPr>
            <a:r>
              <a:rPr lang="en-US" sz="2200" dirty="0" smtClean="0"/>
              <a:t>&gt; w&lt;-2*</a:t>
            </a:r>
            <a:r>
              <a:rPr lang="en-US" sz="2200" dirty="0" err="1" smtClean="0"/>
              <a:t>cos</a:t>
            </a:r>
            <a:r>
              <a:rPr lang="en-US" sz="2200" dirty="0" smtClean="0"/>
              <a:t>(4*pi*x)             #true value</a:t>
            </a:r>
          </a:p>
          <a:p>
            <a:pPr>
              <a:buNone/>
            </a:pPr>
            <a:r>
              <a:rPr lang="en-US" sz="2200" dirty="0" smtClean="0"/>
              <a:t>&gt; e&lt;-</a:t>
            </a:r>
            <a:r>
              <a:rPr lang="en-US" sz="2200" dirty="0" err="1" smtClean="0"/>
              <a:t>rnorm</a:t>
            </a:r>
            <a:r>
              <a:rPr lang="en-US" sz="2200" dirty="0" smtClean="0"/>
              <a:t>(50,mean=0,sd=.5)     #random errors</a:t>
            </a:r>
          </a:p>
          <a:p>
            <a:pPr>
              <a:buNone/>
            </a:pPr>
            <a:r>
              <a:rPr lang="en-US" sz="2200" dirty="0" smtClean="0"/>
              <a:t>&gt; y&lt;-</a:t>
            </a:r>
            <a:r>
              <a:rPr lang="en-US" sz="2200" dirty="0" err="1" smtClean="0"/>
              <a:t>w+e</a:t>
            </a:r>
            <a:endParaRPr lang="en-US" sz="2200" dirty="0" smtClean="0"/>
          </a:p>
          <a:p>
            <a:pPr>
              <a:buNone/>
            </a:pPr>
            <a:r>
              <a:rPr lang="en-US" sz="2200" dirty="0" smtClean="0"/>
              <a:t>&gt; plot(</a:t>
            </a:r>
            <a:r>
              <a:rPr lang="en-US" sz="2200" dirty="0" err="1" smtClean="0"/>
              <a:t>x,y,type</a:t>
            </a:r>
            <a:r>
              <a:rPr lang="en-US" sz="2200" dirty="0" smtClean="0"/>
              <a:t>='</a:t>
            </a:r>
            <a:r>
              <a:rPr lang="en-US" sz="2200" dirty="0" err="1" smtClean="0"/>
              <a:t>l',ylim</a:t>
            </a:r>
            <a:r>
              <a:rPr lang="en-US" sz="2200" dirty="0" smtClean="0"/>
              <a:t>=c(-3,4))</a:t>
            </a:r>
          </a:p>
          <a:p>
            <a:pPr>
              <a:buNone/>
            </a:pPr>
            <a:r>
              <a:rPr lang="en-US" sz="2200" dirty="0" smtClean="0"/>
              <a:t>&gt; lines(</a:t>
            </a:r>
            <a:r>
              <a:rPr lang="en-US" sz="2200" dirty="0" err="1" smtClean="0"/>
              <a:t>x,w,col</a:t>
            </a:r>
            <a:r>
              <a:rPr lang="en-US" sz="2200" dirty="0" smtClean="0"/>
              <a:t>='</a:t>
            </a:r>
            <a:r>
              <a:rPr lang="en-US" sz="2200" dirty="0" err="1" smtClean="0"/>
              <a:t>blue',lwd</a:t>
            </a:r>
            <a:r>
              <a:rPr lang="en-US" sz="2200" dirty="0" smtClean="0"/>
              <a:t>=2,lty='dashed')</a:t>
            </a:r>
          </a:p>
          <a:p>
            <a:pPr>
              <a:buNone/>
            </a:pPr>
            <a:r>
              <a:rPr lang="en-US" sz="2200" dirty="0" smtClean="0"/>
              <a:t>&gt; legend('</a:t>
            </a:r>
            <a:r>
              <a:rPr lang="en-US" sz="2200" dirty="0" err="1" smtClean="0"/>
              <a:t>topright',legend</a:t>
            </a:r>
            <a:r>
              <a:rPr lang="en-US" sz="2200" dirty="0" smtClean="0"/>
              <a:t>=c('with </a:t>
            </a:r>
            <a:r>
              <a:rPr lang="en-US" sz="2200" dirty="0" err="1" smtClean="0"/>
              <a:t>noise','true</a:t>
            </a:r>
            <a:r>
              <a:rPr lang="en-US" sz="2200" dirty="0" smtClean="0"/>
              <a:t> value'),</a:t>
            </a:r>
            <a:r>
              <a:rPr lang="en-US" sz="2200" dirty="0" err="1" smtClean="0"/>
              <a:t>col</a:t>
            </a:r>
            <a:r>
              <a:rPr lang="en-US" sz="2200" dirty="0" smtClean="0"/>
              <a:t>=c('</a:t>
            </a:r>
            <a:r>
              <a:rPr lang="en-US" sz="2200" dirty="0" err="1" smtClean="0"/>
              <a:t>black','blue</a:t>
            </a:r>
            <a:r>
              <a:rPr lang="en-US" sz="2200" dirty="0" smtClean="0"/>
              <a:t>'),</a:t>
            </a:r>
            <a:r>
              <a:rPr lang="en-US" sz="2200" dirty="0" err="1" smtClean="0"/>
              <a:t>lty</a:t>
            </a:r>
            <a:r>
              <a:rPr lang="en-US" sz="2200" dirty="0" smtClean="0"/>
              <a:t>=c('</a:t>
            </a:r>
            <a:r>
              <a:rPr lang="en-US" sz="2200" dirty="0" err="1" smtClean="0"/>
              <a:t>solid','dashed</a:t>
            </a:r>
            <a:r>
              <a:rPr lang="en-US" sz="2200" dirty="0" smtClean="0"/>
              <a:t>'),</a:t>
            </a:r>
            <a:r>
              <a:rPr lang="en-US" sz="2200" dirty="0" err="1" smtClean="0"/>
              <a:t>lwd</a:t>
            </a:r>
            <a:r>
              <a:rPr lang="en-US" sz="2200" dirty="0" smtClean="0"/>
              <a:t>=c(1,2))</a:t>
            </a:r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   </a:t>
            </a:r>
          </a:p>
          <a:p>
            <a:pPr>
              <a:buNone/>
            </a:pPr>
            <a:r>
              <a:rPr lang="en-US" dirty="0" smtClean="0"/>
              <a:t>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 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9400" y="3428738"/>
            <a:ext cx="3681413" cy="3675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1371600" y="381000"/>
            <a:ext cx="7772400" cy="5638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000" dirty="0" smtClean="0"/>
              <a:t>op&lt;-par(</a:t>
            </a:r>
            <a:r>
              <a:rPr lang="en-US" sz="2000" dirty="0" err="1" smtClean="0"/>
              <a:t>mfrow</a:t>
            </a:r>
            <a:r>
              <a:rPr lang="en-US" sz="2000" dirty="0" smtClean="0"/>
              <a:t>=c(2,2))</a:t>
            </a:r>
          </a:p>
          <a:p>
            <a:pPr>
              <a:buNone/>
            </a:pPr>
            <a:r>
              <a:rPr lang="en-US" sz="2000" dirty="0" smtClean="0"/>
              <a:t>plot(</a:t>
            </a:r>
            <a:r>
              <a:rPr lang="en-US" sz="2000" dirty="0" err="1" smtClean="0"/>
              <a:t>dat$Age</a:t>
            </a:r>
            <a:r>
              <a:rPr lang="en-US" sz="2000" dirty="0" smtClean="0"/>
              <a:t>, </a:t>
            </a:r>
            <a:r>
              <a:rPr lang="en-US" sz="2000" dirty="0" err="1" smtClean="0"/>
              <a:t>dat$DPA,main</a:t>
            </a:r>
            <a:r>
              <a:rPr lang="en-US" sz="2000" dirty="0" smtClean="0"/>
              <a:t>='DPA vs. </a:t>
            </a:r>
            <a:r>
              <a:rPr lang="en-US" sz="2000" dirty="0" err="1" smtClean="0"/>
              <a:t>age',xlab</a:t>
            </a:r>
            <a:r>
              <a:rPr lang="en-US" sz="2000" dirty="0" smtClean="0"/>
              <a:t>='</a:t>
            </a:r>
            <a:r>
              <a:rPr lang="en-US" sz="2000" dirty="0" err="1" smtClean="0"/>
              <a:t>age',ylab</a:t>
            </a:r>
            <a:r>
              <a:rPr lang="en-US" sz="2000" dirty="0" smtClean="0"/>
              <a:t>='</a:t>
            </a:r>
            <a:r>
              <a:rPr lang="en-US" sz="2000" dirty="0" err="1" smtClean="0"/>
              <a:t>DPA',col</a:t>
            </a:r>
            <a:r>
              <a:rPr lang="en-US" sz="2000" dirty="0" smtClean="0"/>
              <a:t>='blue')</a:t>
            </a:r>
          </a:p>
          <a:p>
            <a:pPr>
              <a:buNone/>
            </a:pPr>
            <a:r>
              <a:rPr lang="en-US" sz="2000" dirty="0" err="1" smtClean="0"/>
              <a:t>hist</a:t>
            </a:r>
            <a:r>
              <a:rPr lang="en-US" sz="2000" dirty="0" smtClean="0"/>
              <a:t>(</a:t>
            </a:r>
            <a:r>
              <a:rPr lang="en-US" sz="2000" dirty="0" err="1" smtClean="0"/>
              <a:t>dat$DPA,main</a:t>
            </a:r>
            <a:r>
              <a:rPr lang="en-US" sz="2000" dirty="0" smtClean="0"/>
              <a:t>='Histogram of DPA')</a:t>
            </a:r>
          </a:p>
          <a:p>
            <a:pPr>
              <a:buNone/>
            </a:pPr>
            <a:r>
              <a:rPr lang="en-US" sz="2000" dirty="0" err="1" smtClean="0"/>
              <a:t>boxplot</a:t>
            </a:r>
            <a:r>
              <a:rPr lang="en-US" sz="2000" dirty="0" smtClean="0"/>
              <a:t>(</a:t>
            </a:r>
            <a:r>
              <a:rPr lang="en-US" sz="2000" dirty="0" err="1" smtClean="0"/>
              <a:t>dat$DPA~dat$Osteo,main</a:t>
            </a:r>
            <a:r>
              <a:rPr lang="en-US" sz="2000" dirty="0" smtClean="0"/>
              <a:t>='</a:t>
            </a:r>
            <a:r>
              <a:rPr lang="en-US" sz="2000" dirty="0" err="1" smtClean="0"/>
              <a:t>Boxplot</a:t>
            </a:r>
            <a:r>
              <a:rPr lang="en-US" sz="2000" dirty="0" smtClean="0"/>
              <a:t> of DPA by disease status')</a:t>
            </a:r>
          </a:p>
          <a:p>
            <a:pPr>
              <a:buNone/>
            </a:pPr>
            <a:r>
              <a:rPr lang="en-US" sz="2000" dirty="0" err="1" smtClean="0"/>
              <a:t>qqnorm</a:t>
            </a:r>
            <a:r>
              <a:rPr lang="en-US" sz="2000" dirty="0" smtClean="0"/>
              <a:t>(</a:t>
            </a:r>
            <a:r>
              <a:rPr lang="en-US" sz="2000" dirty="0" err="1" smtClean="0"/>
              <a:t>dat$DPA</a:t>
            </a:r>
            <a:r>
              <a:rPr lang="en-US" sz="2000" dirty="0" smtClean="0"/>
              <a:t>)</a:t>
            </a:r>
          </a:p>
          <a:p>
            <a:pPr>
              <a:buNone/>
            </a:pPr>
            <a:r>
              <a:rPr lang="en-US" sz="2000" dirty="0" err="1" smtClean="0"/>
              <a:t>qqline</a:t>
            </a:r>
            <a:r>
              <a:rPr lang="en-US" sz="2000" dirty="0" smtClean="0"/>
              <a:t>(</a:t>
            </a:r>
            <a:r>
              <a:rPr lang="en-US" sz="2000" dirty="0" err="1" smtClean="0"/>
              <a:t>dat$DPA</a:t>
            </a:r>
            <a:r>
              <a:rPr lang="en-US" sz="2000" dirty="0" smtClean="0"/>
              <a:t>)</a:t>
            </a:r>
          </a:p>
          <a:p>
            <a:pPr>
              <a:buNone/>
            </a:pPr>
            <a:r>
              <a:rPr lang="en-US" sz="2000" dirty="0" smtClean="0"/>
              <a:t>par(op)</a:t>
            </a:r>
            <a:endParaRPr lang="en-US" sz="2000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07650" y="2819401"/>
            <a:ext cx="4045563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 Packages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Download and install packages; load the package for use</a:t>
            </a:r>
          </a:p>
          <a:p>
            <a:pPr>
              <a:buNone/>
            </a:pPr>
            <a:r>
              <a:rPr lang="en-US" dirty="0" smtClean="0"/>
              <a:t>       e.g., library(</a:t>
            </a:r>
            <a:r>
              <a:rPr lang="en-US" dirty="0" err="1" smtClean="0"/>
              <a:t>SemiPar</a:t>
            </a:r>
            <a:r>
              <a:rPr lang="en-US" smtClean="0"/>
              <a:t>)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r>
              <a:rPr lang="en-US" dirty="0" err="1" smtClean="0"/>
              <a:t>Bioconductor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       two releases each year, more than 460 packages;</a:t>
            </a:r>
          </a:p>
          <a:p>
            <a:pPr>
              <a:buNone/>
            </a:pPr>
            <a:r>
              <a:rPr lang="en-US" dirty="0" smtClean="0"/>
              <a:t>       statistical tools built by R for high-dimensional genomic data analysis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Useful Sources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An Introduction to R  by </a:t>
            </a:r>
            <a:r>
              <a:rPr lang="en-US" dirty="0" err="1" smtClean="0"/>
              <a:t>Venables</a:t>
            </a:r>
            <a:r>
              <a:rPr lang="en-US" dirty="0" smtClean="0"/>
              <a:t> and Smith</a:t>
            </a:r>
          </a:p>
          <a:p>
            <a:r>
              <a:rPr lang="en-US" altLang="zh-CN" dirty="0" smtClean="0"/>
              <a:t>Email list</a:t>
            </a:r>
            <a:endParaRPr lang="en-US" dirty="0" smtClean="0"/>
          </a:p>
          <a:p>
            <a:r>
              <a:rPr lang="en-US" dirty="0" smtClean="0"/>
              <a:t>Prof. </a:t>
            </a:r>
            <a:r>
              <a:rPr lang="en-US" dirty="0" err="1" smtClean="0"/>
              <a:t>Ji’s</a:t>
            </a:r>
            <a:r>
              <a:rPr lang="en-US" dirty="0" smtClean="0"/>
              <a:t> website for statistical computing</a:t>
            </a:r>
          </a:p>
          <a:p>
            <a:pPr>
              <a:buNone/>
            </a:pPr>
            <a:r>
              <a:rPr lang="en-US" dirty="0" smtClean="0">
                <a:hlinkClick r:id="rId2"/>
              </a:rPr>
              <a:t>  http://www.biostat.jhsph.edu/~hji/courses/statcomputing/</a:t>
            </a:r>
            <a:endParaRPr lang="en-US" dirty="0" smtClean="0"/>
          </a:p>
          <a:p>
            <a:r>
              <a:rPr lang="en-US" dirty="0" smtClean="0">
                <a:hlinkClick r:id="rId3"/>
              </a:rPr>
              <a:t>http://www.biostat.jhsph.edu/~bcaffo/statcomp/index.html</a:t>
            </a:r>
            <a:endParaRPr lang="en-US" dirty="0" smtClean="0"/>
          </a:p>
          <a:p>
            <a:r>
              <a:rPr lang="zh-CN" altLang="en-US" dirty="0" smtClean="0"/>
              <a:t>统计建模与</a:t>
            </a:r>
            <a:r>
              <a:rPr lang="en-US" altLang="zh-CN" dirty="0" smtClean="0"/>
              <a:t>R</a:t>
            </a:r>
            <a:r>
              <a:rPr lang="zh-CN" altLang="en-US" dirty="0" smtClean="0"/>
              <a:t>软件 </a:t>
            </a:r>
            <a:r>
              <a:rPr lang="en-US" altLang="zh-CN" dirty="0" smtClean="0"/>
              <a:t>by </a:t>
            </a:r>
            <a:r>
              <a:rPr lang="zh-CN" altLang="en-US" dirty="0" smtClean="0"/>
              <a:t>薛毅</a:t>
            </a:r>
            <a:endParaRPr lang="en-US" altLang="zh-CN" dirty="0" smtClean="0"/>
          </a:p>
          <a:p>
            <a:r>
              <a:rPr lang="zh-CN" altLang="en-US" dirty="0" smtClean="0"/>
              <a:t>人大统计之都 </a:t>
            </a:r>
            <a:r>
              <a:rPr lang="en-US" altLang="zh-CN" dirty="0" smtClean="0"/>
              <a:t>COS</a:t>
            </a:r>
            <a:r>
              <a:rPr lang="zh-CN" altLang="en-US" dirty="0" smtClean="0"/>
              <a:t>论坛  </a:t>
            </a:r>
            <a:r>
              <a:rPr lang="en-US" dirty="0" smtClean="0">
                <a:hlinkClick r:id="rId4"/>
              </a:rPr>
              <a:t>http://cos.name/cn/</a:t>
            </a:r>
            <a:endParaRPr lang="en-US" altLang="zh-CN" dirty="0" smtClean="0"/>
          </a:p>
          <a:p>
            <a:endParaRPr lang="en-US" altLang="zh-CN" dirty="0" smtClean="0"/>
          </a:p>
          <a:p>
            <a:pPr>
              <a:buNone/>
            </a:pPr>
            <a:endParaRPr lang="en-US" altLang="zh-CN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2104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Facts about 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 system for data analysis and visualization which is built based on S language.</a:t>
            </a:r>
          </a:p>
          <a:p>
            <a:r>
              <a:rPr lang="en-US" dirty="0" smtClean="0"/>
              <a:t>Open source and open development</a:t>
            </a:r>
          </a:p>
          <a:p>
            <a:r>
              <a:rPr lang="en-US" dirty="0" smtClean="0"/>
              <a:t>First developed by Robert Gentleman and Ross </a:t>
            </a:r>
            <a:r>
              <a:rPr lang="en-US" dirty="0" err="1" smtClean="0"/>
              <a:t>Ihaka</a:t>
            </a:r>
            <a:r>
              <a:rPr lang="en-US" dirty="0" smtClean="0"/>
              <a:t>—also known as "</a:t>
            </a:r>
            <a:r>
              <a:rPr lang="en-US" i="1" dirty="0" smtClean="0"/>
              <a:t>R &amp; R</a:t>
            </a:r>
            <a:r>
              <a:rPr lang="en-US" dirty="0" smtClean="0"/>
              <a:t>" of the Statistics Department of the University of Auckland.</a:t>
            </a:r>
          </a:p>
          <a:p>
            <a:r>
              <a:rPr lang="en-US" dirty="0" smtClean="0"/>
              <a:t>The first version was released in 2000; the latest version is R 2.13.1</a:t>
            </a:r>
          </a:p>
          <a:p>
            <a:r>
              <a:rPr lang="en-US" dirty="0" smtClean="0"/>
              <a:t>Flexible, can interact with C/</a:t>
            </a:r>
            <a:r>
              <a:rPr lang="en-US" dirty="0" err="1" smtClean="0"/>
              <a:t>WinBUGS</a:t>
            </a:r>
            <a:r>
              <a:rPr lang="en-US" dirty="0" smtClean="0"/>
              <a:t>/</a:t>
            </a:r>
            <a:r>
              <a:rPr lang="en-US" dirty="0" err="1" smtClean="0"/>
              <a:t>Matlab</a:t>
            </a:r>
            <a:r>
              <a:rPr lang="en-US" dirty="0" smtClean="0"/>
              <a:t> and database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Download and Setup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Official Website  </a:t>
            </a:r>
            <a:r>
              <a:rPr lang="en-US" dirty="0" smtClean="0">
                <a:hlinkClick r:id="rId3"/>
              </a:rPr>
              <a:t>http://www.r-project.org</a:t>
            </a:r>
            <a:endParaRPr lang="en-US" dirty="0" smtClean="0"/>
          </a:p>
          <a:p>
            <a:r>
              <a:rPr lang="en-US" dirty="0" smtClean="0"/>
              <a:t>CRAN (The Comprehensive R Archive Network)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    </a:t>
            </a:r>
            <a:r>
              <a:rPr lang="en-US" dirty="0" smtClean="0">
                <a:hlinkClick r:id="rId4"/>
              </a:rPr>
              <a:t>http://cran.r-project.org/</a:t>
            </a:r>
            <a:endParaRPr lang="en-US" dirty="0" smtClean="0"/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    Choose your mirror site,  e.g. </a:t>
            </a:r>
            <a:r>
              <a:rPr lang="en-US" dirty="0" smtClean="0">
                <a:hlinkClick r:id="rId5"/>
              </a:rPr>
              <a:t>http://cran.csdb.cn/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Windows user: download and run R-2.13.0-win.exe file.</a:t>
            </a:r>
          </a:p>
          <a:p>
            <a:r>
              <a:rPr lang="en-US" dirty="0" smtClean="0"/>
              <a:t>Mac user: download R-2.13.1.dmg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Font typeface="Wingdings" pitchFamily="2" charset="2"/>
              <a:buChar char="v"/>
            </a:pP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 Studio  </a:t>
            </a:r>
            <a:r>
              <a:rPr lang="en-US" dirty="0" smtClean="0">
                <a:hlinkClick r:id="rId2"/>
              </a:rPr>
              <a:t>http://rstudio.org/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endParaRPr lang="en-US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1447800"/>
            <a:ext cx="6023880" cy="5067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Simple Syntax to Begin with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R command is case sensitive !!</a:t>
            </a:r>
          </a:p>
          <a:p>
            <a:r>
              <a:rPr lang="en-US" dirty="0" smtClean="0"/>
              <a:t>Comment with a </a:t>
            </a:r>
            <a:r>
              <a:rPr lang="en-US" dirty="0" err="1" smtClean="0"/>
              <a:t>hashmark</a:t>
            </a:r>
            <a:r>
              <a:rPr lang="en-US" dirty="0" smtClean="0"/>
              <a:t> (#)</a:t>
            </a:r>
          </a:p>
          <a:p>
            <a:r>
              <a:rPr lang="en-US" dirty="0" smtClean="0"/>
              <a:t>Set working directory</a:t>
            </a:r>
          </a:p>
          <a:p>
            <a:pPr>
              <a:buNone/>
            </a:pPr>
            <a:r>
              <a:rPr lang="en-US" dirty="0" smtClean="0"/>
              <a:t>    &gt;</a:t>
            </a:r>
            <a:r>
              <a:rPr lang="en-US" dirty="0" err="1" smtClean="0"/>
              <a:t>getwd</a:t>
            </a:r>
            <a:r>
              <a:rPr lang="en-US" dirty="0" smtClean="0"/>
              <a:t>()  &gt;</a:t>
            </a:r>
            <a:r>
              <a:rPr lang="en-US" dirty="0" err="1" smtClean="0"/>
              <a:t>setwd</a:t>
            </a:r>
            <a:r>
              <a:rPr lang="en-US" dirty="0" smtClean="0"/>
              <a:t>("C:/Users/shouhermione/Documents/TA/Nanjing/Karen")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Data Type</a:t>
            </a:r>
          </a:p>
          <a:p>
            <a:pPr>
              <a:buNone/>
            </a:pPr>
            <a:r>
              <a:rPr lang="en-US" dirty="0" smtClean="0"/>
              <a:t>   numeric, complex(1+2i), character(‘A’/”hello world!”),   logical(TRUE/FALSE)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Class of object</a:t>
            </a:r>
          </a:p>
          <a:p>
            <a:pPr>
              <a:buNone/>
            </a:pPr>
            <a:r>
              <a:rPr lang="en-US" dirty="0" smtClean="0"/>
              <a:t>      vector, matrix, list, data frame, function   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Vector, matrix and </a:t>
            </a:r>
            <a:r>
              <a:rPr lang="en-US" altLang="zh-CN" dirty="0" smtClean="0"/>
              <a:t>array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447800"/>
            <a:ext cx="8229600" cy="4953000"/>
          </a:xfrm>
        </p:spPr>
        <p:txBody>
          <a:bodyPr>
            <a:normAutofit fontScale="85000" lnSpcReduction="20000"/>
          </a:bodyPr>
          <a:lstStyle/>
          <a:p>
            <a:r>
              <a:rPr lang="en-US" sz="2000" dirty="0" smtClean="0"/>
              <a:t>    &gt; x&lt;-1:10</a:t>
            </a:r>
          </a:p>
          <a:p>
            <a:pPr>
              <a:buNone/>
            </a:pPr>
            <a:r>
              <a:rPr lang="en-US" sz="2000" dirty="0" smtClean="0"/>
              <a:t>         &gt; x</a:t>
            </a:r>
          </a:p>
          <a:p>
            <a:pPr>
              <a:buNone/>
            </a:pPr>
            <a:r>
              <a:rPr lang="en-US" sz="2000" dirty="0" smtClean="0"/>
              <a:t>              [1]  1  2  3  4  5  6  7  8  9 10</a:t>
            </a:r>
          </a:p>
          <a:p>
            <a:pPr>
              <a:buNone/>
            </a:pPr>
            <a:r>
              <a:rPr lang="en-US" sz="2000" dirty="0" smtClean="0"/>
              <a:t>         &gt; w=c(x,0.3,-2.1,5.7)</a:t>
            </a:r>
          </a:p>
          <a:p>
            <a:pPr>
              <a:buNone/>
            </a:pPr>
            <a:r>
              <a:rPr lang="en-US" sz="2000" dirty="0" smtClean="0"/>
              <a:t>          other useful functions for creating a vector: </a:t>
            </a:r>
            <a:r>
              <a:rPr lang="en-US" sz="2000" dirty="0" err="1" smtClean="0"/>
              <a:t>seq</a:t>
            </a:r>
            <a:r>
              <a:rPr lang="en-US" sz="2000" dirty="0" smtClean="0"/>
              <a:t>(), rep()</a:t>
            </a:r>
          </a:p>
          <a:p>
            <a:pPr>
              <a:buNone/>
            </a:pPr>
            <a:endParaRPr lang="en-US" sz="2000" dirty="0" smtClean="0"/>
          </a:p>
          <a:p>
            <a:r>
              <a:rPr lang="en-US" sz="2000" dirty="0" smtClean="0"/>
              <a:t>    </a:t>
            </a:r>
            <a:r>
              <a:rPr lang="es-ES" sz="2000" dirty="0" smtClean="0"/>
              <a:t>&gt; y&lt;-</a:t>
            </a:r>
            <a:r>
              <a:rPr lang="es-ES" sz="2000" dirty="0" err="1" smtClean="0"/>
              <a:t>matrix</a:t>
            </a:r>
            <a:r>
              <a:rPr lang="es-ES" sz="2000" dirty="0" smtClean="0"/>
              <a:t>(1:6,nrow=2,ncol=3,byrow=FALSE)</a:t>
            </a:r>
          </a:p>
          <a:p>
            <a:pPr>
              <a:buNone/>
            </a:pPr>
            <a:r>
              <a:rPr lang="es-ES" sz="2000" dirty="0" smtClean="0"/>
              <a:t>         &gt; y</a:t>
            </a:r>
          </a:p>
          <a:p>
            <a:pPr>
              <a:buNone/>
            </a:pPr>
            <a:r>
              <a:rPr lang="es-ES" sz="2000" dirty="0" smtClean="0"/>
              <a:t>                  [,1] [,2] [,3]</a:t>
            </a:r>
          </a:p>
          <a:p>
            <a:pPr>
              <a:buNone/>
            </a:pPr>
            <a:r>
              <a:rPr lang="es-ES" sz="2000" dirty="0" smtClean="0"/>
              <a:t>            [1,]    1    3    5</a:t>
            </a:r>
          </a:p>
          <a:p>
            <a:pPr>
              <a:buNone/>
            </a:pPr>
            <a:r>
              <a:rPr lang="es-ES" sz="2000" dirty="0" smtClean="0"/>
              <a:t>            [2,]    2    4    6</a:t>
            </a:r>
          </a:p>
          <a:p>
            <a:pPr>
              <a:buNone/>
            </a:pPr>
            <a:r>
              <a:rPr lang="es-ES" sz="2000" dirty="0" smtClean="0"/>
              <a:t>         &gt; y[2,1]</a:t>
            </a:r>
          </a:p>
          <a:p>
            <a:pPr>
              <a:buNone/>
            </a:pPr>
            <a:r>
              <a:rPr lang="es-ES" sz="2000" dirty="0" smtClean="0"/>
              <a:t>         &gt; z&lt;- </a:t>
            </a:r>
            <a:r>
              <a:rPr lang="es-ES" sz="2000" dirty="0" err="1" smtClean="0"/>
              <a:t>array</a:t>
            </a:r>
            <a:r>
              <a:rPr lang="es-ES" sz="2000" dirty="0" smtClean="0"/>
              <a:t>(1:9,dim=c(3,3,3))</a:t>
            </a:r>
          </a:p>
          <a:p>
            <a:pPr>
              <a:buNone/>
            </a:pPr>
            <a:endParaRPr lang="es-ES" sz="2000" dirty="0" smtClean="0"/>
          </a:p>
          <a:p>
            <a:r>
              <a:rPr lang="es-ES" sz="2000" dirty="0" err="1" smtClean="0"/>
              <a:t>Element-wise</a:t>
            </a:r>
            <a:r>
              <a:rPr lang="es-ES" sz="2000" dirty="0" smtClean="0"/>
              <a:t> </a:t>
            </a:r>
            <a:r>
              <a:rPr lang="es-ES" sz="2000" dirty="0" err="1" smtClean="0"/>
              <a:t>arithmetic</a:t>
            </a:r>
            <a:r>
              <a:rPr lang="es-ES" sz="2000" dirty="0" smtClean="0"/>
              <a:t> </a:t>
            </a:r>
            <a:r>
              <a:rPr lang="es-ES" sz="2000" dirty="0" err="1" smtClean="0"/>
              <a:t>operator</a:t>
            </a:r>
            <a:r>
              <a:rPr lang="es-ES" sz="2000" dirty="0" smtClean="0"/>
              <a:t>: </a:t>
            </a:r>
          </a:p>
          <a:p>
            <a:pPr>
              <a:buNone/>
            </a:pPr>
            <a:r>
              <a:rPr lang="es-ES" sz="2000" dirty="0" smtClean="0"/>
              <a:t>                        +,  -,  *, /, %/%, %% </a:t>
            </a:r>
          </a:p>
          <a:p>
            <a:pPr>
              <a:buNone/>
            </a:pPr>
            <a:r>
              <a:rPr lang="es-ES" sz="2000" dirty="0" smtClean="0"/>
              <a:t>                        </a:t>
            </a:r>
            <a:r>
              <a:rPr lang="es-ES" sz="2000" dirty="0" err="1" smtClean="0"/>
              <a:t>summary</a:t>
            </a:r>
            <a:r>
              <a:rPr lang="es-ES" sz="2000" dirty="0" smtClean="0"/>
              <a:t>(), mean(), median(),</a:t>
            </a:r>
            <a:r>
              <a:rPr lang="es-ES" sz="2000" dirty="0" err="1" smtClean="0"/>
              <a:t>sd</a:t>
            </a:r>
            <a:r>
              <a:rPr lang="es-ES" sz="2000" dirty="0" smtClean="0"/>
              <a:t>(),</a:t>
            </a:r>
            <a:r>
              <a:rPr lang="es-ES" sz="2000" dirty="0" err="1" smtClean="0"/>
              <a:t>sum</a:t>
            </a:r>
            <a:r>
              <a:rPr lang="es-ES" sz="2000" dirty="0" smtClean="0"/>
              <a:t>(),</a:t>
            </a:r>
            <a:r>
              <a:rPr lang="es-ES" sz="2000" dirty="0" err="1" smtClean="0"/>
              <a:t>max</a:t>
            </a:r>
            <a:r>
              <a:rPr lang="es-ES" sz="2000" dirty="0" smtClean="0"/>
              <a:t>(),min(),</a:t>
            </a:r>
            <a:r>
              <a:rPr lang="es-ES" sz="2000" dirty="0" err="1" smtClean="0"/>
              <a:t>sort</a:t>
            </a:r>
            <a:r>
              <a:rPr lang="es-ES" sz="2000" dirty="0" smtClean="0"/>
              <a:t>(),</a:t>
            </a:r>
            <a:r>
              <a:rPr lang="es-ES" sz="2000" dirty="0" err="1" smtClean="0"/>
              <a:t>order</a:t>
            </a:r>
            <a:r>
              <a:rPr lang="es-ES" sz="2000" dirty="0" smtClean="0"/>
              <a:t>()</a:t>
            </a:r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List and Data Frame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8001000" cy="4800600"/>
          </a:xfrm>
        </p:spPr>
        <p:txBody>
          <a:bodyPr/>
          <a:lstStyle/>
          <a:p>
            <a:r>
              <a:rPr lang="en-US" dirty="0" smtClean="0"/>
              <a:t>List is an object whose components can be of different classes and dimensions.</a:t>
            </a:r>
          </a:p>
          <a:p>
            <a:pPr>
              <a:buNone/>
            </a:pPr>
            <a:r>
              <a:rPr lang="en-US" sz="2000" dirty="0" smtClean="0"/>
              <a:t>         &gt;  x&lt;-list(gender=c('F','M'),grade=c(98,100,90),undergrad=FALSE)</a:t>
            </a:r>
          </a:p>
          <a:p>
            <a:pPr>
              <a:buNone/>
            </a:pPr>
            <a:r>
              <a:rPr lang="en-US" sz="2000" dirty="0" smtClean="0"/>
              <a:t>         &gt;  </a:t>
            </a:r>
            <a:r>
              <a:rPr lang="en-US" sz="2000" dirty="0" err="1" smtClean="0"/>
              <a:t>x$gender</a:t>
            </a:r>
            <a:endParaRPr lang="en-US" sz="2000" dirty="0" smtClean="0"/>
          </a:p>
          <a:p>
            <a:pPr>
              <a:buNone/>
            </a:pPr>
            <a:r>
              <a:rPr lang="en-US" sz="2000" dirty="0" smtClean="0"/>
              <a:t>         &gt;  x[[1]]</a:t>
            </a:r>
          </a:p>
          <a:p>
            <a:pPr>
              <a:buNone/>
            </a:pPr>
            <a:r>
              <a:rPr lang="en-US" sz="2000" dirty="0" smtClean="0"/>
              <a:t>         &gt; names(x)</a:t>
            </a:r>
          </a:p>
          <a:p>
            <a:pPr>
              <a:buNone/>
            </a:pPr>
            <a:endParaRPr lang="en-US" sz="2000" dirty="0" smtClean="0"/>
          </a:p>
          <a:p>
            <a:r>
              <a:rPr lang="en-US" sz="2000" dirty="0" smtClean="0"/>
              <a:t>Data frame is a list where the components have the same length</a:t>
            </a:r>
          </a:p>
          <a:p>
            <a:pPr>
              <a:buNone/>
            </a:pPr>
            <a:r>
              <a:rPr lang="en-US" sz="2000" dirty="0" smtClean="0"/>
              <a:t> &gt; y&lt;-</a:t>
            </a:r>
            <a:r>
              <a:rPr lang="en-US" sz="2000" dirty="0" err="1" smtClean="0"/>
              <a:t>data.frame</a:t>
            </a:r>
            <a:r>
              <a:rPr lang="en-US" sz="2000" dirty="0" smtClean="0"/>
              <a:t>(gender=c('F','M'),grade=c(98,100),undergrad=c(FALSE,TRUE))</a:t>
            </a:r>
          </a:p>
          <a:p>
            <a:pPr>
              <a:buNone/>
            </a:pPr>
            <a:r>
              <a:rPr lang="en-US" sz="2000" dirty="0" smtClean="0"/>
              <a:t> &gt; </a:t>
            </a:r>
            <a:r>
              <a:rPr lang="en-US" sz="2000" dirty="0" err="1" smtClean="0"/>
              <a:t>y$grade</a:t>
            </a:r>
            <a:r>
              <a:rPr lang="en-US" sz="2000" dirty="0" smtClean="0"/>
              <a:t>, y[,2]</a:t>
            </a:r>
          </a:p>
          <a:p>
            <a:pPr>
              <a:buNone/>
            </a:pPr>
            <a:r>
              <a:rPr lang="en-US" sz="2000" dirty="0" smtClean="0"/>
              <a:t> &gt; indices same as matrices  y[1,2], </a:t>
            </a:r>
            <a:r>
              <a:rPr lang="en-US" sz="2000" dirty="0" err="1" smtClean="0"/>
              <a:t>y$grade</a:t>
            </a:r>
            <a:r>
              <a:rPr lang="en-US" sz="2000" dirty="0" smtClean="0"/>
              <a:t>[1]</a:t>
            </a:r>
          </a:p>
          <a:p>
            <a:pPr>
              <a:buNone/>
            </a:pPr>
            <a:r>
              <a:rPr lang="en-US" sz="2000" dirty="0" smtClean="0"/>
              <a:t>&gt; </a:t>
            </a:r>
            <a:r>
              <a:rPr lang="en-US" sz="2000" dirty="0" err="1" smtClean="0"/>
              <a:t>nrow</a:t>
            </a:r>
            <a:r>
              <a:rPr lang="en-US" sz="2000" dirty="0" smtClean="0"/>
              <a:t>(y), </a:t>
            </a:r>
            <a:r>
              <a:rPr lang="en-US" sz="2000" dirty="0" err="1" smtClean="0"/>
              <a:t>ncol</a:t>
            </a:r>
            <a:r>
              <a:rPr lang="en-US" sz="2000" dirty="0" smtClean="0"/>
              <a:t>(y)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Input and Output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447800"/>
            <a:ext cx="8001000" cy="51816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Read in data frame</a:t>
            </a:r>
          </a:p>
          <a:p>
            <a:pPr>
              <a:buNone/>
            </a:pPr>
            <a:r>
              <a:rPr lang="en-US" dirty="0" smtClean="0"/>
              <a:t>   </a:t>
            </a:r>
            <a:r>
              <a:rPr lang="en-US" dirty="0" err="1" smtClean="0"/>
              <a:t>read.table</a:t>
            </a:r>
            <a:r>
              <a:rPr lang="en-US" dirty="0" smtClean="0"/>
              <a:t>() – ASCII file;</a:t>
            </a:r>
          </a:p>
          <a:p>
            <a:pPr>
              <a:buNone/>
            </a:pPr>
            <a:r>
              <a:rPr lang="en-US" dirty="0" smtClean="0"/>
              <a:t>   read.csv() – Excel/CSV file</a:t>
            </a:r>
          </a:p>
          <a:p>
            <a:pPr>
              <a:buNone/>
            </a:pPr>
            <a:r>
              <a:rPr lang="en-US" dirty="0" smtClean="0"/>
              <a:t>   &gt; </a:t>
            </a:r>
            <a:r>
              <a:rPr lang="en-US" sz="2400" dirty="0" err="1" smtClean="0"/>
              <a:t>dat</a:t>
            </a:r>
            <a:r>
              <a:rPr lang="en-US" sz="2400" dirty="0" smtClean="0"/>
              <a:t>&lt;-read.csv('osteo.csv', header=TRUE, sep=‘,’)</a:t>
            </a:r>
          </a:p>
          <a:p>
            <a:pPr>
              <a:buNone/>
            </a:pPr>
            <a:r>
              <a:rPr lang="en-US" sz="2400" dirty="0" smtClean="0"/>
              <a:t>   &gt; </a:t>
            </a:r>
            <a:r>
              <a:rPr lang="en-US" sz="2400" dirty="0" err="1" smtClean="0"/>
              <a:t>dat</a:t>
            </a:r>
            <a:r>
              <a:rPr lang="en-US" sz="2400" dirty="0" smtClean="0"/>
              <a:t>&lt;-</a:t>
            </a:r>
            <a:r>
              <a:rPr lang="en-US" sz="2400" dirty="0" err="1" smtClean="0"/>
              <a:t>read.table</a:t>
            </a:r>
            <a:r>
              <a:rPr lang="en-US" sz="2400" dirty="0" smtClean="0"/>
              <a:t>(‘osteo.txt’, header=TRUE, sep=‘ ’)</a:t>
            </a:r>
          </a:p>
          <a:p>
            <a:pPr>
              <a:buFont typeface="Wingdings" pitchFamily="2" charset="2"/>
              <a:buChar char="v"/>
            </a:pPr>
            <a:r>
              <a:rPr lang="en-US" sz="2400" dirty="0" smtClean="0"/>
              <a:t> </a:t>
            </a:r>
            <a:r>
              <a:rPr lang="en-US" sz="2400" dirty="0" err="1" smtClean="0"/>
              <a:t>read.table</a:t>
            </a:r>
            <a:r>
              <a:rPr lang="en-US" sz="2400" dirty="0" smtClean="0"/>
              <a:t> is not suitable for large matrices with many columns. Use ‘scan’ instead.</a:t>
            </a:r>
          </a:p>
          <a:p>
            <a:pPr>
              <a:buNone/>
            </a:pPr>
            <a:endParaRPr lang="en-US" sz="2400" dirty="0" smtClean="0"/>
          </a:p>
          <a:p>
            <a:r>
              <a:rPr lang="en-US" sz="2400" dirty="0" smtClean="0"/>
              <a:t>Output the data</a:t>
            </a:r>
          </a:p>
          <a:p>
            <a:pPr>
              <a:buNone/>
            </a:pPr>
            <a:r>
              <a:rPr lang="en-US" sz="2400" dirty="0" smtClean="0"/>
              <a:t>   &gt; </a:t>
            </a:r>
            <a:r>
              <a:rPr lang="en-US" sz="2400" dirty="0" err="1" smtClean="0"/>
              <a:t>write.table</a:t>
            </a:r>
            <a:r>
              <a:rPr lang="en-US" sz="2400" dirty="0" smtClean="0"/>
              <a:t>(</a:t>
            </a:r>
            <a:r>
              <a:rPr lang="en-US" sz="2400" dirty="0" err="1" smtClean="0"/>
              <a:t>dat</a:t>
            </a:r>
            <a:r>
              <a:rPr lang="en-US" sz="2400" dirty="0" smtClean="0"/>
              <a:t>, ‘osteo2.txt’,col.names=TRUE, sep=‘\t’)</a:t>
            </a:r>
          </a:p>
          <a:p>
            <a:pPr>
              <a:buNone/>
            </a:pPr>
            <a:endParaRPr lang="en-US" sz="2400" dirty="0" smtClean="0"/>
          </a:p>
          <a:p>
            <a:r>
              <a:rPr lang="en-US" sz="2400" dirty="0" smtClean="0"/>
              <a:t>Save and reload the .</a:t>
            </a:r>
            <a:r>
              <a:rPr lang="en-US" sz="2400" dirty="0" err="1" smtClean="0"/>
              <a:t>RData</a:t>
            </a:r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     save(); load()</a:t>
            </a:r>
          </a:p>
          <a:p>
            <a:pPr>
              <a:buNone/>
            </a:pPr>
            <a:r>
              <a:rPr lang="en-US" dirty="0" smtClean="0"/>
              <a:t>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CCE8C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CCE8C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1493</TotalTime>
  <Words>824</Words>
  <Application>Microsoft Office PowerPoint</Application>
  <PresentationFormat>On-screen Show (4:3)</PresentationFormat>
  <Paragraphs>151</Paragraphs>
  <Slides>16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Equity</vt:lpstr>
      <vt:lpstr>Lab1:  Getting Started with R</vt:lpstr>
      <vt:lpstr>Slide 2</vt:lpstr>
      <vt:lpstr>Some Facts about R</vt:lpstr>
      <vt:lpstr>Download and Setup</vt:lpstr>
      <vt:lpstr>R Studio  http://rstudio.org/</vt:lpstr>
      <vt:lpstr>Simple Syntax to Begin with</vt:lpstr>
      <vt:lpstr>Vector, matrix and array</vt:lpstr>
      <vt:lpstr>List and Data Frame</vt:lpstr>
      <vt:lpstr>Input and Output Data</vt:lpstr>
      <vt:lpstr>Loops </vt:lpstr>
      <vt:lpstr>Finding Help</vt:lpstr>
      <vt:lpstr>Graphics in R</vt:lpstr>
      <vt:lpstr>Slide 13</vt:lpstr>
      <vt:lpstr>Slide 14</vt:lpstr>
      <vt:lpstr>R Packages</vt:lpstr>
      <vt:lpstr>Some Useful Sources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Administrator</dc:creator>
  <cp:lastModifiedBy>Administrator</cp:lastModifiedBy>
  <cp:revision>153</cp:revision>
  <dcterms:created xsi:type="dcterms:W3CDTF">2011-07-09T03:09:14Z</dcterms:created>
  <dcterms:modified xsi:type="dcterms:W3CDTF">2011-07-11T06:48:06Z</dcterms:modified>
</cp:coreProperties>
</file>